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2" r:id="rId7"/>
    <p:sldId id="264" r:id="rId8"/>
    <p:sldId id="265" r:id="rId9"/>
    <p:sldId id="266" r:id="rId10"/>
    <p:sldId id="261" r:id="rId11"/>
    <p:sldId id="263"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Stencil" panose="040409050D0802020404" pitchFamily="8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564" y="-9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18299E7A-99E3-476E-AC51-51E2FB9B1AFC}" type="datetimeFigureOut">
              <a:rPr lang="en-IN" smtClean="0"/>
              <a:t>25-01-2025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623D76D6-67E9-4038-848E-D67385971AEC}" type="slidenum">
              <a:rPr lang="en-IN" smtClean="0"/>
              <a:t>‹#›</a:t>
            </a:fld>
            <a:endParaRPr lang="en-IN"/>
          </a:p>
        </p:txBody>
      </p:sp>
    </p:spTree>
    <p:extLst>
      <p:ext uri="{BB962C8B-B14F-4D97-AF65-F5344CB8AC3E}">
        <p14:creationId xmlns:p14="http://schemas.microsoft.com/office/powerpoint/2010/main" val="2173007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google.com/url?q=https://www.kaggle.com/datasets/saadharoon27/diwali-sales-dataset" TargetMode="External"/><Relationship Id="rId5" Type="http://schemas.openxmlformats.org/officeDocument/2006/relationships/hyperlink" Target="https://colab.research.google.com/drive/1ew9fpvfeO0x0XTNESGlICZXCnuEwswWL?usp=sharing" TargetMode="Externa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231037"/>
            <a:ext cx="5067946" cy="3998563"/>
          </a:xfrm>
          <a:prstGeom prst="rect">
            <a:avLst/>
          </a:prstGeom>
        </p:spPr>
      </p:pic>
      <p:sp>
        <p:nvSpPr>
          <p:cNvPr id="3" name="Text 0"/>
          <p:cNvSpPr/>
          <p:nvPr/>
        </p:nvSpPr>
        <p:spPr>
          <a:xfrm>
            <a:off x="6461641" y="339281"/>
            <a:ext cx="7556421" cy="2202437"/>
          </a:xfrm>
          <a:prstGeom prst="rect">
            <a:avLst/>
          </a:prstGeom>
          <a:noFill/>
          <a:ln/>
        </p:spPr>
        <p:txBody>
          <a:bodyPr wrap="square" lIns="0" tIns="0" rIns="0" bIns="0" rtlCol="0" anchor="t"/>
          <a:lstStyle/>
          <a:p>
            <a:pPr marL="0" indent="0">
              <a:lnSpc>
                <a:spcPct val="150000"/>
              </a:lnSpc>
              <a:buNone/>
            </a:pPr>
            <a:r>
              <a:rPr lang="en-US" sz="8000" b="1" dirty="0" smtClean="0">
                <a:solidFill>
                  <a:srgbClr val="000000"/>
                </a:solidFill>
                <a:latin typeface="Stencil" panose="040409050D0802020404" pitchFamily="82" charset="0"/>
                <a:ea typeface="Petrona Bold" pitchFamily="34" charset="-122"/>
              </a:rPr>
              <a:t>DIWALI SALES</a:t>
            </a:r>
            <a:endParaRPr lang="en-US" sz="8000" dirty="0">
              <a:latin typeface="Stencil" panose="040409050D0802020404" pitchFamily="82" charset="0"/>
            </a:endParaRPr>
          </a:p>
        </p:txBody>
      </p:sp>
      <p:sp>
        <p:nvSpPr>
          <p:cNvPr id="5" name="Shape 2"/>
          <p:cNvSpPr/>
          <p:nvPr/>
        </p:nvSpPr>
        <p:spPr>
          <a:xfrm>
            <a:off x="6280190" y="5156597"/>
            <a:ext cx="362903" cy="362903"/>
          </a:xfrm>
          <a:prstGeom prst="roundRect">
            <a:avLst>
              <a:gd name="adj" fmla="val 25194296"/>
            </a:avLst>
          </a:prstGeom>
          <a:noFill/>
          <a:ln w="7620">
            <a:solidFill>
              <a:srgbClr val="FFFFFF"/>
            </a:solidFill>
            <a:prstDash val="solid"/>
          </a:ln>
        </p:spPr>
      </p:sp>
      <p:sp>
        <p:nvSpPr>
          <p:cNvPr id="7" name="Text 3"/>
          <p:cNvSpPr/>
          <p:nvPr/>
        </p:nvSpPr>
        <p:spPr>
          <a:xfrm>
            <a:off x="7407359" y="3246940"/>
            <a:ext cx="3782407" cy="396835"/>
          </a:xfrm>
          <a:prstGeom prst="rect">
            <a:avLst/>
          </a:prstGeom>
          <a:noFill/>
          <a:ln/>
        </p:spPr>
        <p:txBody>
          <a:bodyPr wrap="none" lIns="0" tIns="0" rIns="0" bIns="0" rtlCol="0" anchor="t"/>
          <a:lstStyle/>
          <a:p>
            <a:pPr marL="0" indent="0" algn="l">
              <a:lnSpc>
                <a:spcPts val="3100"/>
              </a:lnSpc>
              <a:buNone/>
            </a:pPr>
            <a:r>
              <a:rPr lang="en-US" sz="2800" b="1" dirty="0" smtClean="0">
                <a:solidFill>
                  <a:srgbClr val="272525"/>
                </a:solidFill>
                <a:latin typeface="Inter Bold" pitchFamily="34" charset="0"/>
                <a:ea typeface="Inter Bold" pitchFamily="34" charset="-122"/>
                <a:cs typeface="Inter Bold" pitchFamily="34" charset="-120"/>
              </a:rPr>
              <a:t>Presented by </a:t>
            </a:r>
            <a:r>
              <a:rPr lang="en-US" sz="2800" b="1" dirty="0">
                <a:solidFill>
                  <a:srgbClr val="272525"/>
                </a:solidFill>
                <a:latin typeface="Inter Bold" pitchFamily="34" charset="0"/>
                <a:ea typeface="Inter Bold" pitchFamily="34" charset="-122"/>
                <a:cs typeface="Inter Bold" pitchFamily="34" charset="-120"/>
              </a:rPr>
              <a:t>Rahul Rajput</a:t>
            </a:r>
            <a:endParaRPr lang="en-US" sz="2800" dirty="0"/>
          </a:p>
        </p:txBody>
      </p:sp>
      <p:pic>
        <p:nvPicPr>
          <p:cNvPr id="1026" name="Picture 2" descr="Free Vector | Diwali sale poster design for business promotion in festiv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90"/>
            <a:ext cx="5067946" cy="42296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067947" y="6586780"/>
            <a:ext cx="9562453" cy="16428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9" name="TextBox 8">
            <a:hlinkClick r:id="rId5"/>
          </p:cNvPr>
          <p:cNvSpPr txBox="1"/>
          <p:nvPr/>
        </p:nvSpPr>
        <p:spPr>
          <a:xfrm>
            <a:off x="5191933" y="6695258"/>
            <a:ext cx="9810427" cy="1477328"/>
          </a:xfrm>
          <a:prstGeom prst="rect">
            <a:avLst/>
          </a:prstGeom>
          <a:noFill/>
        </p:spPr>
        <p:txBody>
          <a:bodyPr wrap="square" rtlCol="0">
            <a:spAutoFit/>
          </a:bodyPr>
          <a:lstStyle/>
          <a:p>
            <a:r>
              <a:rPr lang="en-US" dirty="0" smtClean="0"/>
              <a:t>Project link </a:t>
            </a:r>
            <a:r>
              <a:rPr lang="en-US" dirty="0"/>
              <a:t>:  </a:t>
            </a:r>
            <a:r>
              <a:rPr lang="en-US" sz="1600" dirty="0">
                <a:hlinkClick r:id="rId5"/>
              </a:rPr>
              <a:t>https://colab.research.google.com/drive/1ew9fpvfeO0x0XTNESGlICZXCnuEwswWL?usp=sharing</a:t>
            </a:r>
            <a:endParaRPr lang="en-US" sz="1600" dirty="0" smtClean="0"/>
          </a:p>
          <a:p>
            <a:endParaRPr lang="en-US" dirty="0"/>
          </a:p>
          <a:p>
            <a:endParaRPr lang="en-US" dirty="0" smtClean="0"/>
          </a:p>
          <a:p>
            <a:r>
              <a:rPr lang="en-US" dirty="0" smtClean="0"/>
              <a:t>Dataset link  :  </a:t>
            </a:r>
            <a:r>
              <a:rPr lang="en-IN" sz="1600" dirty="0">
                <a:hlinkClick r:id="rId6"/>
              </a:rPr>
              <a:t>https://www.kaggle.com/datasets/saadharoon27/diwali-sales-dataset</a:t>
            </a:r>
            <a:endParaRPr lang="en-IN" sz="1600" dirty="0"/>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535536" y="292165"/>
            <a:ext cx="5954197" cy="744260"/>
          </a:xfrm>
          <a:prstGeom prst="rect">
            <a:avLst/>
          </a:prstGeom>
          <a:noFill/>
          <a:ln/>
        </p:spPr>
        <p:txBody>
          <a:bodyPr wrap="none" lIns="0" tIns="0" rIns="0" bIns="0" rtlCol="0" anchor="t"/>
          <a:lstStyle/>
          <a:p>
            <a:pPr marL="0" indent="0">
              <a:lnSpc>
                <a:spcPts val="5850"/>
              </a:lnSpc>
              <a:buNone/>
            </a:pPr>
            <a:r>
              <a:rPr lang="en-US" sz="4650" b="1" dirty="0" smtClean="0">
                <a:solidFill>
                  <a:srgbClr val="000000"/>
                </a:solidFill>
                <a:latin typeface="Petrona Bold" pitchFamily="34" charset="0"/>
                <a:ea typeface="Petrona Bold" pitchFamily="34" charset="-122"/>
              </a:rPr>
              <a:t>CONCLUSION</a:t>
            </a:r>
            <a:endParaRPr lang="en-US" sz="4650" dirty="0"/>
          </a:p>
        </p:txBody>
      </p:sp>
      <p:sp>
        <p:nvSpPr>
          <p:cNvPr id="11" name="TextBox 10"/>
          <p:cNvSpPr txBox="1"/>
          <p:nvPr/>
        </p:nvSpPr>
        <p:spPr>
          <a:xfrm>
            <a:off x="6152827" y="1534332"/>
            <a:ext cx="8028122" cy="5078313"/>
          </a:xfrm>
          <a:prstGeom prst="rect">
            <a:avLst/>
          </a:prstGeom>
          <a:noFill/>
        </p:spPr>
        <p:txBody>
          <a:bodyPr wrap="square" rtlCol="0">
            <a:spAutoFit/>
          </a:bodyPr>
          <a:lstStyle/>
          <a:p>
            <a:r>
              <a:rPr lang="en-US" sz="3600" dirty="0"/>
              <a:t>The project provides valuable insights into optimizing future Diwali sales strategies by focusing on high-demand product categories and targeting key demographics. Recommendations include enhancing inventory for trending products, running targeted marketing campaigns, and leveraging online platforms for greater reach.</a:t>
            </a:r>
            <a:endParaRPr lang="en-IN" sz="36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7749" y="6044339"/>
            <a:ext cx="3192651" cy="2185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02279" y="3502617"/>
            <a:ext cx="6679406" cy="1224366"/>
          </a:xfrm>
          <a:prstGeom prst="rect">
            <a:avLst/>
          </a:prstGeom>
          <a:noFill/>
          <a:ln/>
        </p:spPr>
        <p:txBody>
          <a:bodyPr wrap="none" lIns="0" tIns="0" rIns="0" bIns="0" rtlCol="0" anchor="t"/>
          <a:lstStyle/>
          <a:p>
            <a:pPr marL="0" indent="0">
              <a:lnSpc>
                <a:spcPts val="5850"/>
              </a:lnSpc>
              <a:buNone/>
            </a:pPr>
            <a:r>
              <a:rPr lang="en-US" sz="9600" b="1" dirty="0" smtClean="0"/>
              <a:t>THANK YOU</a:t>
            </a:r>
            <a:endParaRPr lang="en-US" sz="96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5" name="Text 3"/>
          <p:cNvSpPr/>
          <p:nvPr/>
        </p:nvSpPr>
        <p:spPr>
          <a:xfrm>
            <a:off x="1578837" y="607486"/>
            <a:ext cx="2977039" cy="372070"/>
          </a:xfrm>
          <a:prstGeom prst="rect">
            <a:avLst/>
          </a:prstGeom>
          <a:noFill/>
          <a:ln/>
        </p:spPr>
        <p:txBody>
          <a:bodyPr wrap="none" lIns="0" tIns="0" rIns="0" bIns="0" rtlCol="0" anchor="t"/>
          <a:lstStyle/>
          <a:p>
            <a:pPr marL="0" indent="0">
              <a:lnSpc>
                <a:spcPts val="2900"/>
              </a:lnSpc>
              <a:buNone/>
            </a:pPr>
            <a:r>
              <a:rPr lang="en-US" sz="4000" b="1" dirty="0" smtClean="0">
                <a:solidFill>
                  <a:srgbClr val="000000"/>
                </a:solidFill>
                <a:latin typeface="Petrona Bold" pitchFamily="34" charset="0"/>
                <a:ea typeface="Petrona Bold" pitchFamily="34" charset="-122"/>
              </a:rPr>
              <a:t>INTRODUCTION</a:t>
            </a:r>
            <a:endParaRPr lang="en-US" sz="4000" dirty="0"/>
          </a:p>
        </p:txBody>
      </p:sp>
      <p:sp>
        <p:nvSpPr>
          <p:cNvPr id="7" name="TextBox 6"/>
          <p:cNvSpPr txBox="1"/>
          <p:nvPr/>
        </p:nvSpPr>
        <p:spPr>
          <a:xfrm>
            <a:off x="774371" y="1938195"/>
            <a:ext cx="5145436" cy="5509200"/>
          </a:xfrm>
          <a:prstGeom prst="rect">
            <a:avLst/>
          </a:prstGeom>
          <a:noFill/>
        </p:spPr>
        <p:txBody>
          <a:bodyPr wrap="square" rtlCol="0">
            <a:spAutoFit/>
          </a:bodyPr>
          <a:lstStyle/>
          <a:p>
            <a:r>
              <a:rPr lang="en-US" sz="3200" dirty="0"/>
              <a:t>The Diwali Sales project aims to analyze sales data from a retail or e-commerce platform to uncover customer purchasing behaviors during the Diwali season. The primary focus is on identifying key sales trends, popular product categories, and customer demographics that drive revenue.</a:t>
            </a:r>
            <a:endParaRPr lang="en-IN"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803" y="23113"/>
            <a:ext cx="8260597" cy="822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152109" y="0"/>
            <a:ext cx="6478292" cy="8229600"/>
          </a:xfrm>
          <a:prstGeom prst="rect">
            <a:avLst/>
          </a:prstGeom>
        </p:spPr>
      </p:pic>
      <p:sp>
        <p:nvSpPr>
          <p:cNvPr id="3" name="Text 0"/>
          <p:cNvSpPr/>
          <p:nvPr/>
        </p:nvSpPr>
        <p:spPr>
          <a:xfrm>
            <a:off x="1247120" y="759871"/>
            <a:ext cx="5954197" cy="744260"/>
          </a:xfrm>
          <a:prstGeom prst="rect">
            <a:avLst/>
          </a:prstGeom>
          <a:noFill/>
          <a:ln/>
        </p:spPr>
        <p:txBody>
          <a:bodyPr wrap="none" lIns="0" tIns="0" rIns="0" bIns="0" rtlCol="0" anchor="t"/>
          <a:lstStyle/>
          <a:p>
            <a:pPr marL="0" indent="0">
              <a:lnSpc>
                <a:spcPts val="5850"/>
              </a:lnSpc>
              <a:buNone/>
            </a:pPr>
            <a:r>
              <a:rPr lang="en-US" sz="4650" b="1" dirty="0" smtClean="0">
                <a:solidFill>
                  <a:srgbClr val="000000"/>
                </a:solidFill>
                <a:latin typeface="Petrona Bold" pitchFamily="34" charset="0"/>
                <a:ea typeface="Petrona Bold" pitchFamily="34" charset="-122"/>
              </a:rPr>
              <a:t>PROJECT OBJECTIVE</a:t>
            </a:r>
            <a:endParaRPr lang="en-US" sz="4650" dirty="0"/>
          </a:p>
        </p:txBody>
      </p:sp>
      <p:sp>
        <p:nvSpPr>
          <p:cNvPr id="13" name="TextBox 12"/>
          <p:cNvSpPr txBox="1"/>
          <p:nvPr/>
        </p:nvSpPr>
        <p:spPr>
          <a:xfrm>
            <a:off x="371959" y="1999281"/>
            <a:ext cx="8214102" cy="5016758"/>
          </a:xfrm>
          <a:prstGeom prst="rect">
            <a:avLst/>
          </a:prstGeom>
          <a:noFill/>
        </p:spPr>
        <p:txBody>
          <a:bodyPr wrap="square" rtlCol="0">
            <a:spAutoFit/>
          </a:bodyPr>
          <a:lstStyle/>
          <a:p>
            <a:r>
              <a:rPr lang="en-US" sz="4000" dirty="0"/>
              <a:t>To understand purchasing patterns and customer demographics influencing Diwali sales.To identify high-performing products and categories.To derive actionable insights that can boost future Diwali sales and optimize marketing strategies.</a:t>
            </a:r>
            <a:endParaRPr lang="en-IN"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94549" y="0"/>
            <a:ext cx="5935851" cy="8229600"/>
          </a:xfrm>
          <a:prstGeom prst="rect">
            <a:avLst/>
          </a:prstGeom>
        </p:spPr>
      </p:pic>
      <p:sp>
        <p:nvSpPr>
          <p:cNvPr id="3" name="Text 0"/>
          <p:cNvSpPr/>
          <p:nvPr/>
        </p:nvSpPr>
        <p:spPr>
          <a:xfrm>
            <a:off x="601801" y="347621"/>
            <a:ext cx="5954197" cy="744260"/>
          </a:xfrm>
          <a:prstGeom prst="rect">
            <a:avLst/>
          </a:prstGeom>
          <a:noFill/>
          <a:ln/>
        </p:spPr>
        <p:txBody>
          <a:bodyPr wrap="none" lIns="0" tIns="0" rIns="0" bIns="0" rtlCol="0" anchor="t"/>
          <a:lstStyle/>
          <a:p>
            <a:pPr marL="0" indent="0">
              <a:lnSpc>
                <a:spcPts val="5850"/>
              </a:lnSpc>
              <a:buNone/>
            </a:pPr>
            <a:r>
              <a:rPr lang="en-US" sz="4000" b="1" dirty="0" smtClean="0">
                <a:solidFill>
                  <a:srgbClr val="000000"/>
                </a:solidFill>
                <a:latin typeface="Petrona Bold" pitchFamily="34" charset="0"/>
                <a:ea typeface="Petrona Bold" pitchFamily="34" charset="-122"/>
              </a:rPr>
              <a:t>STEPS TAKEN IN THE PROJECT</a:t>
            </a:r>
            <a:endParaRPr lang="en-US" sz="4000" dirty="0"/>
          </a:p>
        </p:txBody>
      </p:sp>
      <p:sp>
        <p:nvSpPr>
          <p:cNvPr id="13" name="TextBox 12"/>
          <p:cNvSpPr txBox="1"/>
          <p:nvPr/>
        </p:nvSpPr>
        <p:spPr>
          <a:xfrm>
            <a:off x="464949" y="1704814"/>
            <a:ext cx="8090115" cy="5693866"/>
          </a:xfrm>
          <a:prstGeom prst="rect">
            <a:avLst/>
          </a:prstGeom>
          <a:noFill/>
        </p:spPr>
        <p:txBody>
          <a:bodyPr wrap="square" rtlCol="0">
            <a:spAutoFit/>
          </a:bodyPr>
          <a:lstStyle/>
          <a:p>
            <a:r>
              <a:rPr lang="en-US" sz="2800" b="1" dirty="0"/>
              <a:t>Data Collection</a:t>
            </a:r>
            <a:r>
              <a:rPr lang="en-US" sz="2800" dirty="0"/>
              <a:t>: Sales data was gathered, including customer information, product details, and transaction history.</a:t>
            </a:r>
          </a:p>
          <a:p>
            <a:r>
              <a:rPr lang="en-US" sz="2800" b="1" dirty="0"/>
              <a:t>Data Cleaning</a:t>
            </a:r>
            <a:r>
              <a:rPr lang="en-US" sz="2800" dirty="0"/>
              <a:t>: Handled missing data, corrected data types, and removed inconsistencies.</a:t>
            </a:r>
          </a:p>
          <a:p>
            <a:r>
              <a:rPr lang="en-US" sz="2800" b="1" dirty="0"/>
              <a:t>Exploratory Data Analysis (EDA)</a:t>
            </a:r>
            <a:r>
              <a:rPr lang="en-US" sz="2800" dirty="0"/>
              <a:t>: Analyzed sales trends, product performance, and customer segmentation.</a:t>
            </a:r>
          </a:p>
          <a:p>
            <a:r>
              <a:rPr lang="en-US" sz="2800" b="1" dirty="0"/>
              <a:t>Visualization</a:t>
            </a:r>
            <a:r>
              <a:rPr lang="en-US" sz="2800" dirty="0"/>
              <a:t>: Created charts and graphs to visually represent insights for better understanding.</a:t>
            </a:r>
          </a:p>
          <a:p>
            <a:r>
              <a:rPr lang="en-US" sz="2800" b="1" dirty="0"/>
              <a:t>Modeling (if applicable)</a:t>
            </a:r>
            <a:r>
              <a:rPr lang="en-US" sz="2800" dirty="0"/>
              <a:t>: Used machine learning or statistical techniques to predict or classify outcomes.</a:t>
            </a:r>
          </a:p>
          <a:p>
            <a:endParaRPr lang="en-IN"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69085" y="0"/>
            <a:ext cx="6261315" cy="8229600"/>
          </a:xfrm>
          <a:prstGeom prst="rect">
            <a:avLst/>
          </a:prstGeom>
        </p:spPr>
      </p:pic>
      <p:sp>
        <p:nvSpPr>
          <p:cNvPr id="3" name="Text 0"/>
          <p:cNvSpPr/>
          <p:nvPr/>
        </p:nvSpPr>
        <p:spPr>
          <a:xfrm>
            <a:off x="869426" y="305389"/>
            <a:ext cx="5954197" cy="744260"/>
          </a:xfrm>
          <a:prstGeom prst="rect">
            <a:avLst/>
          </a:prstGeom>
          <a:noFill/>
          <a:ln/>
        </p:spPr>
        <p:txBody>
          <a:bodyPr wrap="none" lIns="0" tIns="0" rIns="0" bIns="0" rtlCol="0" anchor="t"/>
          <a:lstStyle/>
          <a:p>
            <a:pPr marL="0" indent="0">
              <a:lnSpc>
                <a:spcPts val="5850"/>
              </a:lnSpc>
              <a:buNone/>
            </a:pPr>
            <a:r>
              <a:rPr lang="en-US" sz="4650" b="1" dirty="0" smtClean="0">
                <a:solidFill>
                  <a:srgbClr val="000000"/>
                </a:solidFill>
                <a:latin typeface="Petrona Bold" pitchFamily="34" charset="0"/>
                <a:ea typeface="Petrona Bold" pitchFamily="34" charset="-122"/>
              </a:rPr>
              <a:t>INSIGHT AND FINDINGS</a:t>
            </a:r>
            <a:endParaRPr lang="en-US" sz="4650" dirty="0"/>
          </a:p>
        </p:txBody>
      </p:sp>
      <p:sp>
        <p:nvSpPr>
          <p:cNvPr id="18" name="TextBox 17"/>
          <p:cNvSpPr txBox="1"/>
          <p:nvPr/>
        </p:nvSpPr>
        <p:spPr>
          <a:xfrm>
            <a:off x="621453" y="1766807"/>
            <a:ext cx="7608147" cy="3970318"/>
          </a:xfrm>
          <a:prstGeom prst="rect">
            <a:avLst/>
          </a:prstGeom>
          <a:noFill/>
        </p:spPr>
        <p:txBody>
          <a:bodyPr wrap="square" rtlCol="0">
            <a:spAutoFit/>
          </a:bodyPr>
          <a:lstStyle/>
          <a:p>
            <a:r>
              <a:rPr lang="en-US" sz="2800" b="1" dirty="0"/>
              <a:t>High Sales Period</a:t>
            </a:r>
            <a:r>
              <a:rPr lang="en-US" sz="2800" dirty="0"/>
              <a:t>: Sales peaked during specific days leading up to Diwali</a:t>
            </a:r>
            <a:r>
              <a:rPr lang="en-US" sz="2800" dirty="0" smtClean="0"/>
              <a:t>.</a:t>
            </a:r>
          </a:p>
          <a:p>
            <a:r>
              <a:rPr lang="en-US" sz="2800" b="1" dirty="0" smtClean="0"/>
              <a:t>Popular </a:t>
            </a:r>
            <a:r>
              <a:rPr lang="en-US" sz="2800" b="1" dirty="0"/>
              <a:t>Products</a:t>
            </a:r>
            <a:r>
              <a:rPr lang="en-US" sz="2800" dirty="0"/>
              <a:t>: Categories like electronics, apparel, and home decor saw significant spikes</a:t>
            </a:r>
            <a:r>
              <a:rPr lang="en-US" sz="2800" dirty="0" smtClean="0"/>
              <a:t>.</a:t>
            </a:r>
          </a:p>
          <a:p>
            <a:r>
              <a:rPr lang="en-US" sz="2800" b="1" dirty="0" smtClean="0"/>
              <a:t>Customer </a:t>
            </a:r>
            <a:r>
              <a:rPr lang="en-US" sz="2800" b="1" dirty="0"/>
              <a:t>Demographics</a:t>
            </a:r>
            <a:r>
              <a:rPr lang="en-US" sz="2800" dirty="0"/>
              <a:t>: The majority of high-value purchases were made by customers aged 25-40</a:t>
            </a:r>
            <a:r>
              <a:rPr lang="en-US" sz="2800" dirty="0" smtClean="0"/>
              <a:t>.</a:t>
            </a:r>
          </a:p>
          <a:p>
            <a:r>
              <a:rPr lang="en-US" sz="2800" b="1" dirty="0" smtClean="0"/>
              <a:t>Sales </a:t>
            </a:r>
            <a:r>
              <a:rPr lang="en-US" sz="2800" b="1" dirty="0"/>
              <a:t>Channels</a:t>
            </a:r>
            <a:r>
              <a:rPr lang="en-US" sz="2800" dirty="0"/>
              <a:t>: Online platforms outperformed physical stores in terms of sales volume.</a:t>
            </a:r>
            <a:endParaRPr lang="en-I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5" name="Text 2"/>
          <p:cNvSpPr/>
          <p:nvPr/>
        </p:nvSpPr>
        <p:spPr>
          <a:xfrm>
            <a:off x="6280190" y="5144572"/>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TextBox 5"/>
          <p:cNvSpPr txBox="1"/>
          <p:nvPr/>
        </p:nvSpPr>
        <p:spPr>
          <a:xfrm>
            <a:off x="2030278" y="387457"/>
            <a:ext cx="10771322" cy="707886"/>
          </a:xfrm>
          <a:prstGeom prst="rect">
            <a:avLst/>
          </a:prstGeom>
          <a:noFill/>
        </p:spPr>
        <p:txBody>
          <a:bodyPr wrap="square" rtlCol="0">
            <a:spAutoFit/>
          </a:bodyPr>
          <a:lstStyle/>
          <a:p>
            <a:r>
              <a:rPr lang="en-US" sz="4000" b="1" dirty="0"/>
              <a:t>Distribution of Marital Status Among Customers</a:t>
            </a:r>
            <a:endParaRPr lang="en-IN" sz="4000" b="1" dirty="0"/>
          </a:p>
        </p:txBody>
      </p:sp>
      <p:sp>
        <p:nvSpPr>
          <p:cNvPr id="7" name="TextBox 6"/>
          <p:cNvSpPr txBox="1"/>
          <p:nvPr/>
        </p:nvSpPr>
        <p:spPr>
          <a:xfrm>
            <a:off x="495946" y="1844298"/>
            <a:ext cx="8105613" cy="4031873"/>
          </a:xfrm>
          <a:prstGeom prst="rect">
            <a:avLst/>
          </a:prstGeom>
          <a:noFill/>
        </p:spPr>
        <p:txBody>
          <a:bodyPr wrap="square" rtlCol="0">
            <a:spAutoFit/>
          </a:bodyPr>
          <a:lstStyle/>
          <a:p>
            <a:r>
              <a:rPr lang="en-US" sz="3200" dirty="0"/>
              <a:t>The bar chart illustrates the distribution of marital status among customers. The majority of customers, represented by 6000 individuals, are unmarried (Marital_Status = 0). In contrast, a smaller group of 4700 customers are married (Marital_Status = 1). This indicates that unmarried individuals constitute a larger segment of the customer base.</a:t>
            </a:r>
            <a:endParaRPr lang="en-IN"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559" y="2448732"/>
            <a:ext cx="6028841" cy="581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6280190" y="5144572"/>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TextBox 5"/>
          <p:cNvSpPr txBox="1"/>
          <p:nvPr/>
        </p:nvSpPr>
        <p:spPr>
          <a:xfrm>
            <a:off x="2030278" y="387457"/>
            <a:ext cx="8353586" cy="769441"/>
          </a:xfrm>
          <a:prstGeom prst="rect">
            <a:avLst/>
          </a:prstGeom>
          <a:noFill/>
        </p:spPr>
        <p:txBody>
          <a:bodyPr wrap="square" rtlCol="0">
            <a:spAutoFit/>
          </a:bodyPr>
          <a:lstStyle/>
          <a:p>
            <a:r>
              <a:rPr lang="en-IN" sz="4400" b="1" dirty="0"/>
              <a:t>Gender Distribution of Customers</a:t>
            </a:r>
          </a:p>
        </p:txBody>
      </p:sp>
      <p:sp>
        <p:nvSpPr>
          <p:cNvPr id="7" name="TextBox 6"/>
          <p:cNvSpPr txBox="1"/>
          <p:nvPr/>
        </p:nvSpPr>
        <p:spPr>
          <a:xfrm>
            <a:off x="495946" y="1844298"/>
            <a:ext cx="8105613" cy="3539430"/>
          </a:xfrm>
          <a:prstGeom prst="rect">
            <a:avLst/>
          </a:prstGeom>
          <a:noFill/>
        </p:spPr>
        <p:txBody>
          <a:bodyPr wrap="square" rtlCol="0">
            <a:spAutoFit/>
          </a:bodyPr>
          <a:lstStyle/>
          <a:p>
            <a:r>
              <a:rPr lang="en-US" sz="3200" dirty="0"/>
              <a:t>The bar chart presents the gender distribution of customers. The data reveals that female customers significantly outnumber male customers. Specifically, there are 7838 female customers compared to 3405 male customers, indicating a clear gender imbalance within the customer base.</a:t>
            </a:r>
            <a:endParaRPr lang="en-IN" sz="3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559" y="2572719"/>
            <a:ext cx="6028841" cy="5656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8862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6280190" y="5144572"/>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TextBox 5"/>
          <p:cNvSpPr txBox="1"/>
          <p:nvPr/>
        </p:nvSpPr>
        <p:spPr>
          <a:xfrm>
            <a:off x="2154264" y="387457"/>
            <a:ext cx="10771322" cy="707886"/>
          </a:xfrm>
          <a:prstGeom prst="rect">
            <a:avLst/>
          </a:prstGeom>
          <a:noFill/>
        </p:spPr>
        <p:txBody>
          <a:bodyPr wrap="square" rtlCol="0">
            <a:spAutoFit/>
          </a:bodyPr>
          <a:lstStyle/>
          <a:p>
            <a:r>
              <a:rPr lang="en-IN" sz="4000" b="1" dirty="0"/>
              <a:t>Frequency Distribution of Orders</a:t>
            </a:r>
          </a:p>
        </p:txBody>
      </p:sp>
      <p:sp>
        <p:nvSpPr>
          <p:cNvPr id="7" name="TextBox 6"/>
          <p:cNvSpPr txBox="1"/>
          <p:nvPr/>
        </p:nvSpPr>
        <p:spPr>
          <a:xfrm>
            <a:off x="495946" y="1844298"/>
            <a:ext cx="8105613" cy="4031873"/>
          </a:xfrm>
          <a:prstGeom prst="rect">
            <a:avLst/>
          </a:prstGeom>
          <a:noFill/>
        </p:spPr>
        <p:txBody>
          <a:bodyPr wrap="square" rtlCol="0">
            <a:spAutoFit/>
          </a:bodyPr>
          <a:lstStyle/>
          <a:p>
            <a:r>
              <a:rPr lang="en-US" sz="3200" dirty="0"/>
              <a:t>The pie chart illustrates the frequency distribution of orders. The categories 2 and 1 have the highest frequencies, each accounting for approximately 25.75% and 25.01% of the total orders, respectively. Categories 4 and 3 follow with 24.65% and 24.59%, respectively, indicating a relatively even distribution among the four categories.</a:t>
            </a:r>
            <a:endParaRPr lang="en-IN" sz="32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1078" y="2216258"/>
            <a:ext cx="6199323" cy="601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281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6280190" y="5144572"/>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TextBox 5"/>
          <p:cNvSpPr txBox="1"/>
          <p:nvPr/>
        </p:nvSpPr>
        <p:spPr>
          <a:xfrm>
            <a:off x="3215899" y="402955"/>
            <a:ext cx="10771322" cy="707886"/>
          </a:xfrm>
          <a:prstGeom prst="rect">
            <a:avLst/>
          </a:prstGeom>
          <a:noFill/>
        </p:spPr>
        <p:txBody>
          <a:bodyPr wrap="square" rtlCol="0">
            <a:spAutoFit/>
          </a:bodyPr>
          <a:lstStyle/>
          <a:p>
            <a:r>
              <a:rPr lang="en-IN" sz="4000" b="1" dirty="0"/>
              <a:t>Age Group Distribution</a:t>
            </a:r>
          </a:p>
        </p:txBody>
      </p:sp>
      <p:sp>
        <p:nvSpPr>
          <p:cNvPr id="7" name="TextBox 6"/>
          <p:cNvSpPr txBox="1"/>
          <p:nvPr/>
        </p:nvSpPr>
        <p:spPr>
          <a:xfrm>
            <a:off x="495946" y="1844298"/>
            <a:ext cx="8105613" cy="4524315"/>
          </a:xfrm>
          <a:prstGeom prst="rect">
            <a:avLst/>
          </a:prstGeom>
          <a:noFill/>
        </p:spPr>
        <p:txBody>
          <a:bodyPr wrap="square" rtlCol="0">
            <a:spAutoFit/>
          </a:bodyPr>
          <a:lstStyle/>
          <a:p>
            <a:r>
              <a:rPr lang="en-US" sz="3200" dirty="0"/>
              <a:t>The pie chart shows the distribution of individuals across different age groups. The largest segment belongs to the 26-35 age group, comprising 40.36% of the total. Following this, the 36-45 age group accounts for 20.32%, and the 18-25 age group represents 16.70%. The remaining age groups, including 46-50, 51-55, 55+, and 0-17, have smaller proportions, ranging from 2.63% to 8.78%.</a:t>
            </a:r>
            <a:endParaRPr lang="en-IN"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560" y="3037668"/>
            <a:ext cx="6028839" cy="518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1575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556</Words>
  <Application>Microsoft Office PowerPoint</Application>
  <PresentationFormat>Custom</PresentationFormat>
  <Paragraphs>43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Stencil</vt:lpstr>
      <vt:lpstr>Inter Bold</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ZEB</cp:lastModifiedBy>
  <cp:revision>8</cp:revision>
  <dcterms:created xsi:type="dcterms:W3CDTF">2025-01-15T11:17:43Z</dcterms:created>
  <dcterms:modified xsi:type="dcterms:W3CDTF">2025-01-25T08:20:55Z</dcterms:modified>
</cp:coreProperties>
</file>